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49" r:id="rId47"/>
    <p:sldId id="350" r:id="rId48"/>
    <p:sldId id="351" r:id="rId49"/>
    <p:sldId id="352" r:id="rId50"/>
    <p:sldId id="353" r:id="rId51"/>
    <p:sldId id="301" r:id="rId52"/>
    <p:sldId id="302" r:id="rId53"/>
    <p:sldId id="303" r:id="rId54"/>
    <p:sldId id="354" r:id="rId55"/>
    <p:sldId id="304" r:id="rId56"/>
    <p:sldId id="306" r:id="rId57"/>
    <p:sldId id="307" r:id="rId58"/>
    <p:sldId id="308" r:id="rId59"/>
    <p:sldId id="311" r:id="rId60"/>
    <p:sldId id="312" r:id="rId61"/>
    <p:sldId id="355" r:id="rId62"/>
    <p:sldId id="313" r:id="rId63"/>
    <p:sldId id="314" r:id="rId64"/>
    <p:sldId id="316" r:id="rId65"/>
    <p:sldId id="317" r:id="rId66"/>
    <p:sldId id="319" r:id="rId67"/>
    <p:sldId id="320" r:id="rId68"/>
    <p:sldId id="309" r:id="rId69"/>
    <p:sldId id="322" r:id="rId70"/>
    <p:sldId id="324" r:id="rId71"/>
    <p:sldId id="325" r:id="rId72"/>
    <p:sldId id="326" r:id="rId73"/>
    <p:sldId id="327" r:id="rId74"/>
    <p:sldId id="328" r:id="rId75"/>
    <p:sldId id="329" r:id="rId76"/>
    <p:sldId id="356" r:id="rId77"/>
    <p:sldId id="323" r:id="rId78"/>
    <p:sldId id="330" r:id="rId79"/>
    <p:sldId id="331" r:id="rId80"/>
    <p:sldId id="332" r:id="rId81"/>
    <p:sldId id="357" r:id="rId82"/>
    <p:sldId id="358" r:id="rId83"/>
    <p:sldId id="359" r:id="rId84"/>
    <p:sldId id="360" r:id="rId85"/>
    <p:sldId id="333" r:id="rId86"/>
    <p:sldId id="334" r:id="rId87"/>
    <p:sldId id="335" r:id="rId88"/>
    <p:sldId id="336" r:id="rId89"/>
    <p:sldId id="337" r:id="rId90"/>
    <p:sldId id="338" r:id="rId91"/>
    <p:sldId id="339" r:id="rId92"/>
    <p:sldId id="340" r:id="rId93"/>
    <p:sldId id="341" r:id="rId94"/>
    <p:sldId id="361" r:id="rId95"/>
    <p:sldId id="342" r:id="rId96"/>
    <p:sldId id="343" r:id="rId97"/>
    <p:sldId id="344" r:id="rId98"/>
    <p:sldId id="345" r:id="rId99"/>
    <p:sldId id="346" r:id="rId100"/>
    <p:sldId id="347" r:id="rId10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849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95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110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59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835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012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635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8580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582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925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34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452D-2932-4DF5-8915-E3D30D6938D8}" type="datetimeFigureOut">
              <a:rPr lang="en-US" smtClean="0"/>
              <a:t>12/14/2024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A4EDE-C45F-4B28-AA95-56584A767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392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6761" y="2396976"/>
            <a:ext cx="6677891" cy="2387600"/>
          </a:xfrm>
        </p:spPr>
        <p:txBody>
          <a:bodyPr/>
          <a:lstStyle/>
          <a:p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</a:t>
            </a:r>
            <a:b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endParaRPr lang="en-US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5671" y="5126038"/>
            <a:ext cx="7740073" cy="1655762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Ali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Kabir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MD, MPH, MSc, PhD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Epidemiologist, Internal Medicine Specialist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 Professor, Iran University of Medical Science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9727" y="92364"/>
            <a:ext cx="3399143" cy="497450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932871" y="1833561"/>
            <a:ext cx="68256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latin typeface="XdjpgcJtgcwvRqldvwUtopiaStd-Italic"/>
              </a:rPr>
              <a:t>“Any fool can know. The point is to understand.”</a:t>
            </a:r>
          </a:p>
          <a:p>
            <a:r>
              <a:rPr lang="en-US" sz="2400" dirty="0">
                <a:latin typeface="DxlsyxXccbspDvnqnjUtopiaStd-Regular"/>
              </a:rPr>
              <a:t>—Albert Einstein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422216" y="713422"/>
            <a:ext cx="184698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a-IR" sz="4400" dirty="0" smtClean="0">
                <a:solidFill>
                  <a:srgbClr val="00B050"/>
                </a:solidFill>
                <a:cs typeface="B Titr" panose="00000700000000000000" pitchFamily="2" charset="-78"/>
              </a:rPr>
              <a:t>بنام خدا</a:t>
            </a:r>
            <a:endParaRPr lang="en-US" sz="4400" dirty="0">
              <a:solidFill>
                <a:srgbClr val="00B050"/>
              </a:solidFill>
              <a:cs typeface="B Titr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5726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9418" y="290512"/>
            <a:ext cx="8525163" cy="627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301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not well suited to data with missing values, as distances between vectors cannot be calculated on missing data.</a:t>
            </a:r>
          </a:p>
        </p:txBody>
      </p:sp>
    </p:spTree>
    <p:extLst>
      <p:ext uri="{BB962C8B-B14F-4D97-AF65-F5344CB8AC3E}">
        <p14:creationId xmlns:p14="http://schemas.microsoft.com/office/powerpoint/2010/main" val="394866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is used to answer questions such as “Is it likely I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type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diabetes?”; “What object is this in this image?”; “Can I avoid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traffic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?”; and “Will this recommendation be right for me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?.”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is employed favorably in each of 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domains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yet the complexity of real-world problems means that 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currently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infeasible for a specialized algorithm to work faultlessly every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time,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every setting, for everyone—whether in healthcare or any other industry.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43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are wrong, but some are useful</a:t>
            </a:r>
            <a:r>
              <a:rPr lang="en-US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purpose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machine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is not to make perfect guesses, as there is no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thing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ideal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builds on foundations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statistics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provide useful, accurate predictions that can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generalized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real world.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24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training a machine learning algorithm, the training dataset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statistically significant random sample. If this is not the case, there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risk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discovering patterns that don’t exist, or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memorization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is known as overfitting. The model remembers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performing well in training but not with previously unknown data.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data is too small, the model can make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inaccurate predictions.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goal of machine learning, whether supervised or unsupervised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generalization—the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ability to perform well based on past experiences.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6732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Libraries for Machine Learning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is increasingly popular within the data science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industry. All of the libraries are open source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metrics for popularity and robustness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service based on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version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control 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approach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storing data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stream-like.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takes a snapshot of your files and stores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snapshots.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 three states: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committed, modified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staged—which refers to data storage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your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local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filesystem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local file changes,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flagged files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be committed,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respectively.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using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metadata are evident when using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Github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73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Numerical Python, or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is an essential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 extension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library. It enables fast, N-dimensional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 objects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vector arithmetic, mathematical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functions, linear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algebra, and random 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Basic array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arithmetic performance is noticeably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slower without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library.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671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library for scientific processing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builds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linear algebra routines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well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signal and image processing, ordinary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differential equation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methods, and special functions.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8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Python library of similar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plotting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MATLAB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 tool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simplicity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usefulness of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Matplotlib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helps Python to 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viable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 to MATLAB.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92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Pandas is a tool for data aggregation,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manipulation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visualization.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pandas, one-dimensional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arrays are referred to as Series,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multidimensional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arrays referred to as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DataFrames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66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 contains image processing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techniques.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library is built 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algorithms for clustering,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classification, and regression.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many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naïve Bayes,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random forests, k-means, and support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machines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49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Not understanding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underlying principles behind an algorithm can lead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understanding of methods or adopting limited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mathematical principles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algorithms are based on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useful to understand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which machine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techniques are most appropriate.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543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38200" y="1828795"/>
            <a:ext cx="10515600" cy="43481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NLTK, or Natural Language Toolkit, is a collection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libraries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used in natural language processing.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NLTK enables the foundations for expert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systems such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tokenization, stemming, tagging, parsing,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classification—which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vital for sentiment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analysis and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summarization.</a:t>
            </a:r>
          </a:p>
        </p:txBody>
      </p:sp>
    </p:spTree>
    <p:extLst>
      <p:ext uri="{BB962C8B-B14F-4D97-AF65-F5344CB8AC3E}">
        <p14:creationId xmlns:p14="http://schemas.microsoft.com/office/powerpoint/2010/main" val="417729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Genism is a library for use on unstructured text.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37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Scrapy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an open source data mining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 designed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initially for scraping web sites.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535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Google Alphabet-backed open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source library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data computations optimized for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learning.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multilayered neural networks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quick training.</a:t>
            </a:r>
          </a:p>
          <a:p>
            <a:pPr marL="228600" indent="-228600">
              <a:lnSpc>
                <a:spcPct val="15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used in many of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Google’s intelligent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platforms.</a:t>
            </a:r>
          </a:p>
        </p:txBody>
      </p:sp>
    </p:spTree>
    <p:extLst>
      <p:ext uri="{BB962C8B-B14F-4D97-AF65-F5344CB8AC3E}">
        <p14:creationId xmlns:p14="http://schemas.microsoft.com/office/powerpoint/2010/main" val="173416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Keras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a library for building neural networks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builds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TensorFlow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66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Supervised Learning Algorithms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goal is to finely tune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predictor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f(x), or the hypothesis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learning comprises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mathematical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to represent the input data x within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particular domain.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x could take the value of the time of day,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f(x) could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a prediction of waiting time at a particular hospital.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760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reality, x typically represents multiple data points. Hence inputs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expressed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vector. For instance, in the preceding example, f(x) takes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input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as the time of the week. In improving the predictor, we could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 day (x1), but time (x2) of day, weather (x3), place within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queue (x4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so on—on the premise the data was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Deciding which inputs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use is an integral part of the machine learning design process.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1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record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the dataset is a vector of features x(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In the case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supervised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learning, there will also be a target label for each instance, y(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is trained with inputs in the form (x(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represented as {(x(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y(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));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1, . . . , N}, where x represents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input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the output.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has the simple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form:</a:t>
            </a:r>
          </a:p>
          <a:p>
            <a:pPr lvl="1"/>
            <a:r>
              <a:rPr lang="en-US" dirty="0"/>
              <a:t>f(x</a:t>
            </a:r>
            <a:r>
              <a:rPr lang="en-US" dirty="0"/>
              <a:t>) = ax + b, where a and b are constants, and b refers to the noise </a:t>
            </a:r>
            <a:r>
              <a:rPr lang="en-US" dirty="0"/>
              <a:t>in the </a:t>
            </a:r>
            <a:r>
              <a:rPr lang="en-US" dirty="0"/>
              <a:t>data.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643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 aims to find optimal values of a and b such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f(x) are as accurate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possible.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of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inductive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model trawls the training dataset to learn patterns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data.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induces a pattern, or hypothesis, from a set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 of a machine learning prediction model differs from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actual value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function due to bias, noise, and variance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4185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0491" y="1825625"/>
            <a:ext cx="10605655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of f(x) takes place through training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examples. Each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example {x1 . . .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xn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} has an input value 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x_training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corresponding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output,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is processed, and the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 between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known and correct value y (where y ∈ Y) and the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value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en-US" sz="21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h_training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computed.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After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processing a suitable number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samples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training dataset, the error rate of f(x) is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calculated, and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a and b are used as factors to improve the correctness of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prediction.</a:t>
            </a:r>
          </a:p>
          <a:p>
            <a:pPr>
              <a:lnSpc>
                <a:spcPct val="150000"/>
              </a:lnSpc>
            </a:pP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also addresses inherent randomness or noise in the data,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also referred </a:t>
            </a:r>
            <a:r>
              <a:rPr lang="en-US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as irreducible error.</a:t>
            </a:r>
            <a:endParaRPr lang="en-US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7182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an overwhelming number of machine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public domain. Many are variations (typically faster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 computationally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expensive) on several prominent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nucleus of any machine learning algorithm, which attempts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minimize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cost function—also referred to as an error function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function—on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and test data.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974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two different main approaches when it comes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selection.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 independent assessment based on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 characteristics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data. Methods belonging to this approach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filter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methods, as the feature set is filtered out before model construction.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second approach is to use a machine learning algorithm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 different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subsets of features and finally select the one with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on classification accuracy. The latter algorithm will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end to build a predictive model. Methods in this category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called wrapper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because the arising algorithm wraps the entire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selection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290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law of large numbers theorem applies to machine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prediction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theorem describes how the result of a large number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identical experiments will eventually converge, or even out.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process is iterated until the system converges on the best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and b. As such, the machine learns through experience and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ready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deployment. Typically, we are concerned with minimizing the error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making the most accurate predictions possible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971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supervised machine learning, there are two main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approaches:</a:t>
            </a:r>
            <a:r>
              <a:rPr lang="fa-IR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regression-based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systems and classification-based systems.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84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is the process of determining a category for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 (or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items, x) from a set of discrete predefined categories (or labels,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y) through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approximating a mapping function, f. Classification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 (or attributes) to determine how to classify an item into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least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binary class, or two or more classes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 is supplied as an input vector. The input vector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labels for item features. For instance, an item may read the following: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{“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HbA1c, 7.8%”, “Diabetic”} in the form {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x_training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output}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222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from the data that classification algorithms learn to classify.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problems require examples to be labeled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patterns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hence a model’s classification accuracy is best validated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correctly classified examples of all predictions made.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that perform classification include decision trees,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Bayesian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logistic regression,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(k-nearest neighbors), support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machine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so forth.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37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use cases of classification 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algorithms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Suggesting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diagnosis based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health profile—that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is, does patient have retinopathy?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Recommending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suitable treatment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pathway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period in the day in a clinic that there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peak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risk of hospital readmission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imagery to identify disease—for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determining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whether a patient is overweight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photograph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295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Regression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involves predicting an output that is a continuous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variable. As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regression-based system predicts a value, performance is measured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assessing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number of prediction errors.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coefficient of determination, mean absolute error,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relative absolute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error, and root mean square error are statistical methods 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evaluating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models.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950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algorithms include linear regression, regression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trees, support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 machines, k nearest neighbor,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perceptrons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possible to convert a problem between classification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regression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For example, patient HbA1c can also be useful if stored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continuous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value. A continuous value of HbA1c = 6.9% can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 into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discrete category, diabetic, on rules defined on HbA1c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Diabetic (Set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1): HbA1c ≥ 6.5%, Non-diabetic (Set 2): HbA1c &lt; 6.5%.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36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refers to input data that is supplied in the order of time.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sequential ordering of the data adds a dimension of information.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 series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problems are commonplace.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007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use cases of regression algorithms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707255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Estimating patient HbA1c from previous blood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glucose readings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(time series forecasting)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days before hospital readmission (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may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received as a time-series regression problem)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Approximating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mortality risk based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clinical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risk of developing health complications</a:t>
            </a:r>
          </a:p>
          <a:p>
            <a:pPr>
              <a:lnSpc>
                <a:spcPct val="150000"/>
              </a:lnSpc>
            </a:pP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Forecasting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 office printer will be queued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requests </a:t>
            </a:r>
            <a:r>
              <a:rPr lang="en-US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other employees</a:t>
            </a:r>
            <a:endParaRPr lang="en-US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8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most common machine learning tasks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classification, regression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clustering.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Several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algorithms can work for functions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discrete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prediction, such as k-nearest neighbors, support vector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machines, 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trees, Bayesian networks, and linear discriminant analysis.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1559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are flowcharts that represent the decision-making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 for performing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categorization.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 start from a root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contain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internal nodes that represent features and branches that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represent outcomes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As such, decision trees are a representation of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problem.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 can be exploited to make them easier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understand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Each decision tree is a disjunction of implications (i.e.,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if–then statements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and the implications are Horn clauses that are useful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logic programming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Horn clause is a disjunction of literals.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54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that there are no errors in the data in the form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inconsistencies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we can always construct a decision tree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datasets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100% accuracy. However, this may not roll out 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 world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may indicate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overfitting.</a:t>
            </a:r>
          </a:p>
        </p:txBody>
      </p:sp>
    </p:spTree>
    <p:extLst>
      <p:ext uri="{BB962C8B-B14F-4D97-AF65-F5344CB8AC3E}">
        <p14:creationId xmlns:p14="http://schemas.microsoft.com/office/powerpoint/2010/main" val="4037572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3512" y="1481137"/>
            <a:ext cx="93249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86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Classifying an example involves subjecting the data to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organized sequence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tests to determine the label. Trees are built and tested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top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bottom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Start at the root of the model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Wait until all examples are in the same class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Test features to determine best split based on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function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Follow the branch value to the outcome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Repeat number 2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Leaf node output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381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central question in decision tree learning is which nodes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placed in which positions, including the root node and decision nodes.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three main decision tree algorithms. The difference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algorithm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measure or cost function for which nodes, or features,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selected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 root is the top node. The tree is split into branches;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evaluated through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cost function; and a branch that doesn’t split is a terminal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node, decision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leaf.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538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are useful in the way that acquired knowledge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expressed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easy to read and understandable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format.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mimics human decision-making whereby priority—determined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feature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importance, relationships, and decisions—is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clear.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way that outcomes can be expressed as a set of rules.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929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376237"/>
            <a:ext cx="5572125" cy="6105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provide benefits in how they can represent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big datasets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prioritize the most discriminatory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depth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set, it will eventually learn the data presented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overfit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recommended to set a small depth for decision tree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Alternatively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decision tree can be pruned, typically starting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feature, or the incorporation of dimensionality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 techniques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45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Overfitting is a common machine learning obstacle, and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trees. All algorithms are at risk of overfitting, and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variety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techniques exist to overcome this problem. Random forest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jungle 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 can be extremely useful in this.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Pruning reduces the size of a decision tree by removing features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provide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least information. As a result, the final classification rules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less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complicated and improve predictive accuracy.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4261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a model is calculated as the percentage of examples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test dataset that is classified correctly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/ TP: Where the actual class is yes,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the predicted class is also yes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 / FP: Actual class is no,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class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yes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/ TN: The value of the actual class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of the predicted class is no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Negative / FN: When the actual class value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yes, but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class is no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Accuracy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(correctly predicted observation)/(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observation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(TP + TN)/(TP + TN + FP + FN)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(correctly predicted Positive)/(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predicted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Positive) = TP/TP + FP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Recall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(correctly predicted Positive)/(total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correct Positive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observation) = TP/TP + FN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431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Defining Your Machine Learning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computer program is said to learn from experience E with respect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some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of tasks T and performance measure P, if its performance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tasks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T, as measured by P, improves with experience 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definition can be used to aid machine learning projects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assisting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 to think clearly about what data is collected and utilized (E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what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task at hand is (T), and how we will evaluate the results (P).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025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is a common method used in machine learning;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ID3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(Iterative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Dichotomizer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3), C4.5 (Classification 4.5),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 (Classification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Regression Trees) are common decision tree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where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resulting tree can be used to classify future samples.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476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Iterative </a:t>
            </a:r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Dichotomizer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(ID3)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decision-tree-id3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Ross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Quinlan has contributed significantly to the area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learning, developing both ID3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C4.5.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ID3 algorithm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function of information gain, based on work from “the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father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information theory” Claude Shannon. Information gain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through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measure known as entropy.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5364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determines how impure, or disordered, a data set is. 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096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ID3 selects the node with the highest information gain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 subsets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data that are then applied the ID3 algorithm 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recursively.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information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gain of an attribute can be understood as the expected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as the result of learning the value of attribute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terminates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it exhausts the attributes or the decision tree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 completely. ID3 is a classification algorithm that is unable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cater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missing values.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49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if the following row were to be received, the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would categorize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outcomes as high risk. There is a chance that ethnicity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determining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in the outcome. However, there is not enough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to learn the potential outcome.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2934" y="4806804"/>
            <a:ext cx="9363075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08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C4.5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C45algorithm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C4.5 is an enhancement built on ID3 that takes number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branches into account when choosing 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attribute.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continuous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discrete labels and uses gain ratio as its splitting criteria.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improves on the execution time and accuracy as the size of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increases.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C4.5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introduces pruning—a bottom-up technique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known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subtree raising—and subtree replacement to ensure the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overfit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7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CART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cart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CART, or Classification And Regression Trees, use Gini index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function. Represented as a binary tree, as with C4.5, CART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regression and classifications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entropy is used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exploratory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analysis, Gini is to minimize misclassification.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3798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Ensembles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ensemble is a form of machine learning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Ensemble methods use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collection of machine learning models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result,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group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learning models is combined to create a more accurate learner.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75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Bagging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Bagging is an ensemble technique that involves creating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independent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with datasets using the bootstrap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sampling technique.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 aids in reducing error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reducing variance.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general, bagging improves predictions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anomalous behaviors are averaged out. In comparison, a collection of iterative predictive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 is known as boosting.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8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0287" y="157162"/>
            <a:ext cx="7591425" cy="654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11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Task (T)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 refers to what we want the machine learning model to do.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function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learns is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 not refer to the task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actually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but rather the task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example, a robotic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hoover would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have the task of hoovering a surface. Often a task is broken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down into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smaller tasks.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65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bagging, n′ &lt; n samples are taken from dataset 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replacement. 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selection of features for constructing the best split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chosen 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average, majority vote, or statistical method, is used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prediction from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forest decision trees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extend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concept of bagging, as they use a random subset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features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too, resulting in less correlation among predictions from learners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611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302" y="572656"/>
            <a:ext cx="10432497" cy="5758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31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 Decision Trees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RandomForestClassifier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forests are created through training multiple 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 at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same time and refer to a collection of decision tree learners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hence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“forest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”).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purpose of random forests is to prevent overfitting.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trees in the random forest, the more accurate results are.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random forest takes a sample of the dataset and a random subset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features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decision.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Random forest decision trees can be used for classification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regression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 With regression problems, an average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outcomes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taken; whereas with classification problems, it is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majority category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600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random forest decision tree is an ensemble of different models.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is an ensemble method due to the procedure reducing variance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combining predictions from multiple models.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random forest model seems to work particularly well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limited to classification or decision problems by bootstrapping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existing data.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 of random forest classifiers is that it can also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handle missing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870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Boosting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is an ensemble method that produces a collection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predictive models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iteratively. The concept involves each new model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errors of previous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 are typically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implemented when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a plethora of data for prediction.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iteratively creating new models to compensate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error,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“boosts” or converts weak learners into strong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learners—reducing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their bias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variance.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iteration of the technique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learns relationships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the data and is then subsequently analyzed for errors,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incorrect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classifications given a weighting. The aim is to minimize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previous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underlying machine learning method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algorithms can be anything.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560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works through the following process: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Data is represented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Decision stump is made on the most significant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cut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Weightings are given to misclassified observations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The process is repeated and all stumps combined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classifier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8069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Gradient Boosting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GradientBoostingClassifier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GradientBoostingRegressor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boosting is known by many names including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multiple additive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trees, stochastic gradient boosting, and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boosting machines.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is a technique derived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trees when Jerome Friedman applied the gradient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boosting concept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decision trees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2001.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AdaBoost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(Freund and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Shapire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2001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a gradient boosting variant. In gradient boosting, the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trained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sequentially. Each iterative model seeks to minimize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loss function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251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Similar to random forest decision trees, gradient boosting is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weak predictors. Each new tree is subsequently trained with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previously incorrectly classified by the previous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iterative procedure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expedites the model by focusing on more challenging data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easier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are made early on in learning.</a:t>
            </a:r>
          </a:p>
          <a:p>
            <a:pPr>
              <a:lnSpc>
                <a:spcPct val="150000"/>
              </a:lnSpc>
            </a:pP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XGBoost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extreme gradient boosting, are variations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gradient boosting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XGBoost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adds regularization and takes advantage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computing power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distributed, multithreaded processing for greater speed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efficiency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1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Adaptive Boosting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numpy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Method: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AdaBoostClassifier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AdaBoostRegressor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Adaptive boost is a popular method that iteratively learns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mistakes.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tree stumps are weak learners, splitting data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one 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only. The decision tree stump is improved by focusing on samples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were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incorrectly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classified.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identified through weightings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are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associated with the data. The model can learn from its mistakes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provides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final solution with lower bias than a single decision tree.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linear_model.LinearRegression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is a continuous statistical technique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 between input (x: predictors, explanatory 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variables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output (y: response or dependent variable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y be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 from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linear combination of input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aim is to place a line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best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through all of the data points, which enables easy understanding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predictions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minimizing margin or residual variation.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962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Performance (P)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85000" lnSpcReduction="1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is a quantitative measure of a machine learning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model’s ability.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measured using a cost function, which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calculates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accuracy of the model on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 can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measured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an error rate, which is the proportion of examples for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gives the wrong outputs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learning method aims to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rate, ideally without falling into local minima or maxima.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603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31298"/>
            <a:ext cx="10515600" cy="536950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actual observed response value; ˆ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predicted value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response variable; and their subtraction is the residual variation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difference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observed and predicted values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y.</a:t>
            </a:r>
          </a:p>
          <a:p>
            <a:pPr lvl="1"/>
            <a:r>
              <a:rPr lang="en-US" sz="2000" dirty="0"/>
              <a:t>Criterion </a:t>
            </a:r>
            <a:r>
              <a:rPr lang="en-US" sz="2000" dirty="0"/>
              <a:t>variable: outcome variable we are </a:t>
            </a:r>
            <a:r>
              <a:rPr lang="en-US" sz="2000" dirty="0"/>
              <a:t>predicting</a:t>
            </a:r>
          </a:p>
          <a:p>
            <a:pPr lvl="1"/>
            <a:r>
              <a:rPr lang="en-US" sz="2000" dirty="0"/>
              <a:t>Predictor</a:t>
            </a:r>
            <a:r>
              <a:rPr lang="en-US" sz="2000" dirty="0"/>
              <a:t>: what variable predictions are based </a:t>
            </a:r>
            <a:r>
              <a:rPr lang="en-US" sz="2000" dirty="0"/>
              <a:t>on</a:t>
            </a:r>
          </a:p>
          <a:p>
            <a:pPr lvl="1"/>
            <a:r>
              <a:rPr lang="en-US" sz="2000" dirty="0"/>
              <a:t>Intercept</a:t>
            </a:r>
            <a:r>
              <a:rPr lang="en-US" sz="2000" dirty="0"/>
              <a:t>: where the line of best fit intercepts the y-axis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there is one input variable x, this technique is known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 linear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regression. Multiple linear regression evaluates two 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predictor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0137" y="1825625"/>
            <a:ext cx="237172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35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993225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y is the output variable, x is the predictor, B0 and B1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estimated to move the line of best fit,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dirty="0"/>
              <a:t>̄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refers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the mean of x, B0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bias or intercept (where it intercepts the y-axis), and B1 is the slope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rate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which 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increases/decreases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unit of x.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31425" y="2588924"/>
            <a:ext cx="3419475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9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387" y="433387"/>
            <a:ext cx="9039225" cy="5991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4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79445"/>
            <a:ext cx="1051560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Once the model has learned the parameters, they are used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 values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y given new, unseen input X.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Popular techniques used to estimate the coefficients are ordinary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least squares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gradient descent. Given a line of best fit placed through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sample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with a linear relationship, ordinary least squares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attempts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minimize the sum of the squared distances from each data point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regression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line. The intention is to minimize the sum of squared residuals.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 values are iteratively optimized to reduce the error of the model.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75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Ordinary least squares start with random values for B0 and B1.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squared errors is calculated for each (input, output) pair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learning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is chosen, which acts as a scale factor; and the coefficients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optimized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toward minimizing the error until no further gains can be made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learning rate is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hyperparameter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that has its value determined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experimentation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Different values are tried, and the value that gives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best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results is used.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734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22425"/>
            <a:ext cx="10515600" cy="4750666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Criticisms of linear regression focus on its simplicity, resulting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being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unable to capture complex relationships within the data.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Noise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can also be learned by the model, resulting in overfitting.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Relationships between variables are not always linear,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model can perform poorly on data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nonlinear relationships.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variables can sometimes be transformed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fit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model. Linear regression also assumes variables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homoscedastic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which means all variables in the vector have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same variance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3975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aforementioned is a perfect demonstration as to why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training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model, one should use a variety of machine learning algorithms.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42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linear_model.LogisiticRegression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regression applies to continuous variables, whereas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predictions apply to discrete values or classification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 after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application of a transformation function.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7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Developed by statistician David Cox in 1958, logistic regression 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logit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regression) is often used for binary classification problems.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logistic regression can be used to predict whether a patient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experience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adverse event given a particular medication; whether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likely to be readmitted to a hospital or not; or whether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has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particular disease diagnosis.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24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Unlike linear regression, the output of the model comes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form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a probability between 0 and 1. The predicted output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by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log-transforming the x input and using the logistic function h(x)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/(1 + e^ –x). A specified threshold is used to transform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probability 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binary classification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uses the sigmoid function, an S-shaped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curve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take any continuous value and map it into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probability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between 0 and 1 for a default class.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586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 (E)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Experience refers to the amount of labeled data that is available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amount of supervision required by the machine learning model.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81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6036" y="365125"/>
            <a:ext cx="7056437" cy="5836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Sigmoid function: 1/(1 + e^–value), where e Euler’s number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value requiring transformation.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uses an equation P(x) = e ^ (b0 + b1*x)/(1 + e^(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b0+b1*x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)), which can be transformed into ln(p(x)/1–p(x)) = b0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+b1*x).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linear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regression, b0 and b1 are values learned from the training data.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7791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an example, take a model that determines whether a growth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skin surface is benign or not. The input variable, x, could be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size, depth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or texture of the growth; and the default variable y = 1 indicates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benign growth.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depicted, the logistic function transforms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x-value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various instances into a probability value between 0 and 1. If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crosses the threshold of 0.5, the tumor is classified as benign.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89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seeks to learn values of b0 and b1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through training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minimize the error between predicted and actual outcomes.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Maximum likelihood estimation is an iterative procedure used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purpose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Maximum likelihood estimation starts with a random value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best weight for each predictor variable and then adjusts 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iteratively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until there is no improvement in the ability to predict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outcome value.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coefficients have a value that minimizes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error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probabilities predicted.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08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linear regression, logistic regression assumes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relationship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input variables and output. Feature reduction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may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required to transform data into linear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Logistic regression models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also prone to overfitting, which may be overcome through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removal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highly correlated inputs. Finally, it is possible that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coefficients fail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converge, which can happen if data is sparse or highly correlated.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00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SVM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 Method: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svm.SVC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svm.LinearSVC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vector machine (SVM) is 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nonprobabilistic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binary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linear classifier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with both classification and regression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 is often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along 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Natural language processing (NLP)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methods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analyze text for topic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modeling and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sentiment analysis.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is also used in image recognition problems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handwriting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digit recognition.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59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finds a hyperplane, or line of best fit, between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classes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determined by the support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nearest the hyperplane that would alter the position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hyperplane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removed. The greater the margin value, or distance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points to the hyperplane, the more confidence there is that the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appropriately classified.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line of best fit is learned from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optimization procedure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seeks to maximize the margin.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616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 uses something known as kernelling to map data to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higher dimensional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feature spaces. Data is mapped using the kernel trick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iteratively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dimensions until a hyperplane can be formed to classify it.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578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05382"/>
            <a:ext cx="10515600" cy="2371581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 the problem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above Figure.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left, we see that it would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impossible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find a line of best fit in two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uses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kernel trick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map data into three dimensions and can define a hyperplane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classify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data.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236" y="365126"/>
            <a:ext cx="7280564" cy="3476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20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66285"/>
            <a:ext cx="10515600" cy="4104115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SVMs take numerical inputs and work well on small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However, 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dimensionality increases, the ability to understand and explain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reduces.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size increases, so too can training time.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SVMs are also less capable on noisy data.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SVM can be expressed as a sum over the support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vectors: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7409" y="4841292"/>
            <a:ext cx="5291427" cy="1604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12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rmAutofit fontScale="700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definition helps understand the data required for collection (E),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develops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knowledge base; the problem at hand that needs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decision (T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); and how to evaluate the output (P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a prediction algorithm may be assigned task 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predict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emergency hospital admissions based on experience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past hospital admissions and their respective dates and times.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performance measure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 could be the accuracy of prediction; and as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receives more experience data, it would ideally become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better in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its forecast. It is noteworthy that one criterion does not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necessarily determine performance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In addition to accuracy of the prediction, a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peak hospital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admissions method could provide extra information by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predicting peaks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would be the most costly or resource intensive.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949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Naive Bayes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GaussianNB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MultinomialNB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BernoulliNB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Bayes uses Bayes’ theorem to calculate the probability 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event will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 given another event has already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occurred.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algorithm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acknowledged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naïve because it assumes all variables are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independent of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other, which is atypical of real-world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examples.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Bayesian classifier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often used when input dimensionality is high.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0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7049"/>
            <a:ext cx="10587182" cy="5655824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example, given a specified threshold, this method can be used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probabilistically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 whether a vector is in one class or another: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P(B|A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(P(A|B) * P(B))/P(A)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P(B|A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Posterior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probability. Probability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hypothesis B being true, given the data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where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P(B|A)= P(a1|b) * P(a2|b) * . . . * P(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an|b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* P(A)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P(A|B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Likelihood: the probability of data A given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hypothesis B was true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Class prior probability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Predictor prior probability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679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4602018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prior distribution P(B) and likelihood probability P(B|A) can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estimated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the training data. To calculate which class an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 belongs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to, the probability of being in each class is calculated.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 assigned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an example is the class that produces the highest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for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example.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0225" y="1690688"/>
            <a:ext cx="5743575" cy="454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5913582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Table as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simple example, we can learn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probability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patient’s disease risk from whether they are unhealthy or not.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determine the outcome for unhealthy = yes, we calculate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P(high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risk|unhealthy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P(low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risk|unhealthy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and choose the outcome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highest probability.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837" y="1825625"/>
            <a:ext cx="4124325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879273"/>
            <a:ext cx="10515600" cy="2297690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Bayesian models are easy to build and particularly useful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extensive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sets. Along with its simplicity (and hence its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naïvety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Naïve Bayes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known to outperform even highly sophisticated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classification methods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8051" y="2105892"/>
            <a:ext cx="6638423" cy="123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617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en-US" sz="36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sz="3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k-nearest neighbor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Python: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scikit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-learn; Method: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neighbors.KNeighborsClassifier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to be confused with k-means clustering, the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method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classifies an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unknown object O with the label of the majority of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k-nearest neighbors.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classification and regression problems,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nonparametric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technique;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do not learn a model.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Instead,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store 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 dataset as its representation and perform classification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sample based on learning by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analogy.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is no learning of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model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kNNs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are considered lazy learners.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311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Each object represents a point in N-dimensional space. A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neighbor is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nearest if it has the smallest distance in feature space.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distance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between an unseen object and its neighbor is calculated using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Euclidian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distance between A = (a1 . . . an) and B = (b1 . . 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as follows: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2463" y="4865400"/>
            <a:ext cx="3967073" cy="1311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990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algorithm works as such: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Calculate the distance between any two points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Find the nearest neighbors based on these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pairwise distances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Majority vote on a class label based on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nearest neighbors list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79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300"/>
            <a:ext cx="10515600" cy="4351338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prediction is made at the time of the request.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regression problems, the mean or median of the k-most similar instances is used.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classification problems, the class with the highest frequency from the k-most similar instances is selected.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with most algorithms, the determinant method can vary. The distance between binary vectors (Hamming distance) and the sum of absolute difference between real vectors (Manhattan distance) are also used.</a:t>
            </a:r>
          </a:p>
          <a:p>
            <a:pPr>
              <a:lnSpc>
                <a:spcPct val="150000"/>
              </a:lnSpc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593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disadvantage of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kNNs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the large computing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requirement 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classifying an object, as the distance for all neighbors in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training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dataset must be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calculated.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not particularly well suited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high-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dimensional data. Each predictor variable can be considered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dimension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n-dimension input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space.</a:t>
            </a:r>
          </a:p>
          <a:p>
            <a:pPr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instance, x1 would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one-dimensional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x1, x2 two-dimensional, and so on.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increase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dimensionality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exponentially increases the volume of the input space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39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13221</TotalTime>
  <Words>6352</Words>
  <Application>Microsoft Office PowerPoint</Application>
  <PresentationFormat>Widescreen</PresentationFormat>
  <Paragraphs>298</Paragraphs>
  <Slides>100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8" baseType="lpstr">
      <vt:lpstr>Arial</vt:lpstr>
      <vt:lpstr>B Titr</vt:lpstr>
      <vt:lpstr>Calibri</vt:lpstr>
      <vt:lpstr>Calibri Light</vt:lpstr>
      <vt:lpstr>DxlsyxXccbspDvnqnjUtopiaStd-Regular</vt:lpstr>
      <vt:lpstr>Times New Roman</vt:lpstr>
      <vt:lpstr>XdjpgcJtgcwvRqldvwUtopiaStd-Italic</vt:lpstr>
      <vt:lpstr>Office Theme</vt:lpstr>
      <vt:lpstr>Machine Learning Algorithms</vt:lpstr>
      <vt:lpstr>PowerPoint Presentation</vt:lpstr>
      <vt:lpstr>PowerPoint Presentation</vt:lpstr>
      <vt:lpstr>PowerPoint Presentation</vt:lpstr>
      <vt:lpstr>Defining Your Machine Learning Project</vt:lpstr>
      <vt:lpstr>Task (T)</vt:lpstr>
      <vt:lpstr>Performance (P)</vt:lpstr>
      <vt:lpstr>Experience (E)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Libraries for Machine Learning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</vt:lpstr>
      <vt:lpstr>PowerPoint Presentation</vt:lpstr>
      <vt:lpstr>Supervised Learning Algorithms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Classification</vt:lpstr>
      <vt:lpstr>PowerPoint Presentation</vt:lpstr>
      <vt:lpstr>Common use cases of classification algorithms</vt:lpstr>
      <vt:lpstr>Regression</vt:lpstr>
      <vt:lpstr>PowerPoint Presentation</vt:lpstr>
      <vt:lpstr>PowerPoint Presentation</vt:lpstr>
      <vt:lpstr>Common use cases of regression algorithms</vt:lpstr>
      <vt:lpstr>Decision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Iterative Dichotomizer 3 (ID3)</vt:lpstr>
      <vt:lpstr>PowerPoint Presentation</vt:lpstr>
      <vt:lpstr>PowerPoint Presentation</vt:lpstr>
      <vt:lpstr>PowerPoint Presentation</vt:lpstr>
      <vt:lpstr>C4.5</vt:lpstr>
      <vt:lpstr>CART</vt:lpstr>
      <vt:lpstr>Ensembles</vt:lpstr>
      <vt:lpstr>Bagging</vt:lpstr>
      <vt:lpstr>PowerPoint Presentation</vt:lpstr>
      <vt:lpstr>PowerPoint Presentation</vt:lpstr>
      <vt:lpstr>PowerPoint Presentation</vt:lpstr>
      <vt:lpstr>Random Forest Decision Trees</vt:lpstr>
      <vt:lpstr>PowerPoint Presentation</vt:lpstr>
      <vt:lpstr>Boosting</vt:lpstr>
      <vt:lpstr>PowerPoint Presentation</vt:lpstr>
      <vt:lpstr>Gradient Boosting</vt:lpstr>
      <vt:lpstr>PowerPoint Presentation</vt:lpstr>
      <vt:lpstr>Adaptive Boosting</vt:lpstr>
      <vt:lpstr>Linear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Logistic Regression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SVM</vt:lpstr>
      <vt:lpstr>PowerPoint Presentation</vt:lpstr>
      <vt:lpstr>PowerPoint Presentation</vt:lpstr>
      <vt:lpstr>PowerPoint Presentation</vt:lpstr>
      <vt:lpstr>PowerPoint Presentation</vt:lpstr>
      <vt:lpstr>Naive Bayes</vt:lpstr>
      <vt:lpstr>PowerPoint Presentation</vt:lpstr>
      <vt:lpstr>PowerPoint Presentation</vt:lpstr>
      <vt:lpstr>PowerPoint Presentation</vt:lpstr>
      <vt:lpstr>PowerPoint Presentation</vt:lpstr>
      <vt:lpstr>kNN: k-nearest neighbor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 Learning Algorithms</dc:title>
  <dc:creator>Lenovo</dc:creator>
  <cp:lastModifiedBy>Lenovo</cp:lastModifiedBy>
  <cp:revision>51</cp:revision>
  <dcterms:created xsi:type="dcterms:W3CDTF">2024-12-13T17:51:55Z</dcterms:created>
  <dcterms:modified xsi:type="dcterms:W3CDTF">2024-12-23T05:14:44Z</dcterms:modified>
</cp:coreProperties>
</file>